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256" r:id="rId2"/>
    <p:sldId id="267" r:id="rId3"/>
    <p:sldId id="265" r:id="rId4"/>
    <p:sldId id="269" r:id="rId5"/>
    <p:sldId id="270" r:id="rId6"/>
    <p:sldId id="271" r:id="rId7"/>
    <p:sldId id="272" r:id="rId8"/>
    <p:sldId id="276" r:id="rId9"/>
    <p:sldId id="278" r:id="rId10"/>
    <p:sldId id="279" r:id="rId11"/>
    <p:sldId id="281" r:id="rId12"/>
  </p:sldIdLst>
  <p:sldSz cx="12192000" cy="6858000"/>
  <p:notesSz cx="6858000" cy="9144000"/>
  <p:embeddedFontLst>
    <p:embeddedFont>
      <p:font typeface="Candara" panose="020E0502030303020204" pitchFamily="34" charset="0"/>
      <p:regular r:id="rId15"/>
      <p:bold r:id="rId16"/>
      <p:italic r:id="rId17"/>
      <p:boldItalic r:id="rId18"/>
    </p:embeddedFont>
    <p:embeddedFont>
      <p:font typeface="Consolas" panose="020B0609020204030204" pitchFamily="49" charset="0"/>
      <p:regular r:id="rId19"/>
      <p:bold r:id="rId20"/>
      <p:italic r:id="rId21"/>
      <p:boldItalic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BF57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9" autoAdjust="0"/>
    <p:restoredTop sz="94660"/>
  </p:normalViewPr>
  <p:slideViewPr>
    <p:cSldViewPr>
      <p:cViewPr varScale="1">
        <p:scale>
          <a:sx n="69" d="100"/>
          <a:sy n="69" d="100"/>
        </p:scale>
        <p:origin x="72" y="1375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2838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4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Relationship Id="rId22" Type="http://schemas.openxmlformats.org/officeDocument/2006/relationships/font" Target="fonts/font8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2B48F5-BACC-47D6-A0F7-82FBF9C6BC85}" type="datetimeFigureOut">
              <a:rPr lang="en-US"/>
              <a:t>11/21/2022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ACAF8E-318A-4EFE-8633-D9E72ABCE0E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065597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B1CD00-5424-4675-AB18-2C419B060449}" type="datetimeFigureOut">
              <a:rPr lang="en-US"/>
              <a:t>11/21/2022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E2CF44-2B13-41B4-A334-1CDF534EEBB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453856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gray">
          <a:xfrm>
            <a:off x="0" y="2825016"/>
            <a:ext cx="12188952" cy="3180930"/>
          </a:xfrm>
          <a:prstGeom prst="rect">
            <a:avLst/>
          </a:prstGeom>
          <a:solidFill>
            <a:schemeClr val="bg1">
              <a:lumMod val="85000"/>
              <a:lumOff val="1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 userDrawn="1"/>
        </p:nvSpPr>
        <p:spPr bwMode="black">
          <a:xfrm>
            <a:off x="0" y="3075709"/>
            <a:ext cx="12188952" cy="26392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white">
          <a:xfrm>
            <a:off x="1066800" y="3165763"/>
            <a:ext cx="10058400" cy="1711037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white">
          <a:xfrm>
            <a:off x="1066800" y="4953000"/>
            <a:ext cx="10058400" cy="6858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57199"/>
            <a:ext cx="1943100" cy="56388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4000" y="457199"/>
            <a:ext cx="7048500" cy="56388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1828800"/>
            <a:ext cx="9144000" cy="2743200"/>
          </a:xfrm>
        </p:spPr>
        <p:txBody>
          <a:bodyPr anchor="b">
            <a:normAutofit/>
          </a:bodyPr>
          <a:lstStyle>
            <a:lvl1pPr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0" y="4589463"/>
            <a:ext cx="9144000" cy="1506537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067780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0" y="1825625"/>
            <a:ext cx="4343400" cy="42703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4600" y="1825625"/>
            <a:ext cx="4343400" cy="42703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7048" y="1828800"/>
            <a:ext cx="4343400" cy="68580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7048" y="2514600"/>
            <a:ext cx="4343400" cy="35814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27648" y="1828800"/>
            <a:ext cx="4343400" cy="68580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27648" y="2514600"/>
            <a:ext cx="4343400" cy="35814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02587" y="1600200"/>
            <a:ext cx="3122613" cy="1828800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0412" y="762000"/>
            <a:ext cx="6400800" cy="5334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001039" y="3429000"/>
            <a:ext cx="3124161" cy="18288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97952" y="1600200"/>
            <a:ext cx="3127248" cy="1828800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781251" y="777240"/>
            <a:ext cx="6400800" cy="5303520"/>
          </a:xfrm>
        </p:spPr>
        <p:txBody>
          <a:bodyPr tIns="4572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97952" y="3429000"/>
            <a:ext cx="3127248" cy="18288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Rectangle 7" descr="An empty placeholder to add an image. Click on the placeholder and select the image that you wish to add."/>
          <p:cNvSpPr/>
          <p:nvPr userDrawn="1"/>
        </p:nvSpPr>
        <p:spPr bwMode="blackWhite">
          <a:xfrm>
            <a:off x="644091" y="640080"/>
            <a:ext cx="6675120" cy="5577840"/>
          </a:xfrm>
          <a:prstGeom prst="rect">
            <a:avLst/>
          </a:prstGeom>
          <a:solidFill>
            <a:srgbClr val="000000"/>
          </a:solidFill>
          <a:ln w="101600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2497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4000" y="457200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0" y="1828800"/>
            <a:ext cx="9144000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4000" y="6362700"/>
            <a:ext cx="6881553" cy="2571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10600" y="6362700"/>
            <a:ext cx="990600" cy="2571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85000"/>
                  </a:schemeClr>
                </a:solidFill>
              </a:defRPr>
            </a:lvl1pPr>
          </a:lstStyle>
          <a:p>
            <a:fld id="{37CC0096-1860-4642-9CD2-0079EA5E7CD1}" type="datetimeFigureOut">
              <a:rPr lang="en-US" smtClean="0"/>
              <a:pPr/>
              <a:t>11/21/2022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29800" y="6362700"/>
            <a:ext cx="838200" cy="2571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85000"/>
                  </a:schemeClr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Font typeface="Arial" pitchFamily="34" charset="0"/>
        <a:buChar char="•"/>
        <a:defRPr sz="20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1pPr>
      <a:lvl2pPr marL="59436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itchFamily="34" charset="0"/>
        <a:buChar char="•"/>
        <a:defRPr sz="18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3pPr>
      <a:lvl4pPr marL="12344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4pPr>
      <a:lvl5pPr marL="150876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5pPr>
      <a:lvl6pPr marL="178308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33172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6060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s.ed.ac.uk/digitalcitizen/2020/03/18/digital-communities-trying-times/" TargetMode="External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creativecommons.org/licenses/by/3.0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draganili.deviantart.com/art/futuristic-customizer-green-429620757" TargetMode="External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nd/3.0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awpixel.com/image/1015297/computer-coding-background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cherlund.blogspot.com/2017/12/what-ai-can-really-do-for-your-business.html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creativecommons.org/licenses/by/3.0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stock.com/free-photos/facial-recognition-biometric-technology-artificial-intelligence-1463296973" TargetMode="Externa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mikemacmarketing/30212411048/" TargetMode="Externa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creativecommons.org/licenses/by/3.0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digitalfire.ucd.ie/?cat=17" TargetMode="External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creativecommons.org/licenses/by/3.0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92334668@N07/11123530043/" TargetMode="External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creativecommons.org/licenses/by/3.0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ey-universal.com/smart-home-automation/" TargetMode="External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9.png"/><Relationship Id="rId4" Type="http://schemas.openxmlformats.org/officeDocument/2006/relationships/hyperlink" Target="https://creativecommons.org/licenses/by/3.0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esheninger.blogspot.com/2017/10/measuring-impact-with-digital-practice.html" TargetMode="External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creativecommons.org/licenses/by/3.0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" y="3149483"/>
            <a:ext cx="10058400" cy="1711037"/>
          </a:xfrm>
        </p:spPr>
        <p:txBody>
          <a:bodyPr>
            <a:normAutofit fontScale="90000"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b="0" dirty="0">
                <a:solidFill>
                  <a:srgbClr val="00B0F0"/>
                </a:solidFill>
                <a:effectLst/>
              </a:rPr>
            </a:br>
            <a:r>
              <a:rPr lang="en-US" dirty="0">
                <a:solidFill>
                  <a:srgbClr val="00B0F0"/>
                </a:solidFill>
              </a:rPr>
              <a:t>House Prices-Advanced Regression Techniques</a:t>
            </a:r>
            <a:br>
              <a:rPr lang="en-US" dirty="0">
                <a:solidFill>
                  <a:srgbClr val="00B0F0"/>
                </a:solidFill>
              </a:rPr>
            </a:br>
            <a:r>
              <a:rPr lang="en-US" sz="2700" dirty="0">
                <a:solidFill>
                  <a:srgbClr val="00B0F0"/>
                </a:solidFill>
              </a:rPr>
              <a:t>Predict Sales Prices of Houses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9317" y="4953000"/>
            <a:ext cx="10058400" cy="685800"/>
          </a:xfrm>
        </p:spPr>
        <p:txBody>
          <a:bodyPr/>
          <a:lstStyle/>
          <a:p>
            <a:r>
              <a:rPr lang="en-US" dirty="0">
                <a:solidFill>
                  <a:srgbClr val="2BF578"/>
                </a:solidFill>
              </a:rPr>
              <a:t>Applied Artificial Intelligence</a:t>
            </a:r>
          </a:p>
          <a:p>
            <a:r>
              <a:rPr lang="en-US" dirty="0">
                <a:solidFill>
                  <a:srgbClr val="2BF578"/>
                </a:solidFill>
              </a:rPr>
              <a:t>Professor: Piotr </a:t>
            </a:r>
            <a:r>
              <a:rPr lang="en-US" dirty="0" err="1">
                <a:solidFill>
                  <a:srgbClr val="2BF578"/>
                </a:solidFill>
              </a:rPr>
              <a:t>Gmytrasiewicz</a:t>
            </a:r>
            <a:endParaRPr dirty="0">
              <a:solidFill>
                <a:srgbClr val="2BF578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C54A9B6-9EE0-40BE-9800-FE6A6B0FECE7}"/>
              </a:ext>
            </a:extLst>
          </p:cNvPr>
          <p:cNvSpPr txBox="1"/>
          <p:nvPr/>
        </p:nvSpPr>
        <p:spPr>
          <a:xfrm>
            <a:off x="7924800" y="6019800"/>
            <a:ext cx="4419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                </a:t>
            </a:r>
            <a:r>
              <a:rPr lang="en-US" sz="3200" b="1" dirty="0">
                <a:solidFill>
                  <a:schemeClr val="bg1"/>
                </a:solidFill>
              </a:rPr>
              <a:t>Ajitesh Bansal</a:t>
            </a:r>
          </a:p>
        </p:txBody>
      </p:sp>
    </p:spTree>
    <p:extLst>
      <p:ext uri="{BB962C8B-B14F-4D97-AF65-F5344CB8AC3E}">
        <p14:creationId xmlns:p14="http://schemas.microsoft.com/office/powerpoint/2010/main" val="2424538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3508" y="762000"/>
            <a:ext cx="3122613" cy="762000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spcAft>
                <a:spcPts val="0"/>
              </a:spcAft>
            </a:pPr>
            <a:r>
              <a:rPr lang="en-US" b="0" i="0" u="none" strike="noStrike" kern="1200" dirty="0">
                <a:solidFill>
                  <a:srgbClr val="2BF578"/>
                </a:solidFill>
                <a:effectLst/>
                <a:latin typeface="+mj-lt"/>
                <a:ea typeface="+mj-ea"/>
                <a:cs typeface="+mj-cs"/>
              </a:rPr>
              <a:t>Future Works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3C09B5-FD0C-4E5A-A885-94FC7F1C520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r="39699" b="-1"/>
          <a:stretch/>
        </p:blipFill>
        <p:spPr>
          <a:xfrm>
            <a:off x="760412" y="762000"/>
            <a:ext cx="6400800" cy="5334000"/>
          </a:xfrm>
          <a:prstGeom prst="rect">
            <a:avLst/>
          </a:prstGeom>
          <a:noFill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6A76E0C-9B66-44DE-99DE-1758941D857E}"/>
              </a:ext>
            </a:extLst>
          </p:cNvPr>
          <p:cNvSpPr txBox="1"/>
          <p:nvPr/>
        </p:nvSpPr>
        <p:spPr>
          <a:xfrm>
            <a:off x="7620000" y="1857345"/>
            <a:ext cx="3991292" cy="4038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400" b="1" dirty="0">
                <a:solidFill>
                  <a:srgbClr val="00B0F0"/>
                </a:solidFill>
              </a:rPr>
              <a:t>To carefully choose feature engineering to remove more multicollinearity and create stronger predictor variables</a:t>
            </a:r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400" b="1" dirty="0">
                <a:solidFill>
                  <a:srgbClr val="00B0F0"/>
                </a:solidFill>
              </a:rPr>
              <a:t>To identify outliers and be mindful when deciding to remove them</a:t>
            </a:r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400" b="1" dirty="0">
                <a:solidFill>
                  <a:srgbClr val="00B0F0"/>
                </a:solidFill>
              </a:rPr>
              <a:t>To tune more hyperparameters</a:t>
            </a:r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400" b="1" dirty="0">
                <a:solidFill>
                  <a:srgbClr val="00B0F0"/>
                </a:solidFill>
              </a:rPr>
              <a:t>Try stacking, </a:t>
            </a:r>
            <a:r>
              <a:rPr lang="en-US" sz="1400" b="1" dirty="0" err="1">
                <a:solidFill>
                  <a:srgbClr val="00B0F0"/>
                </a:solidFill>
              </a:rPr>
              <a:t>ensembling</a:t>
            </a:r>
            <a:r>
              <a:rPr lang="en-US" sz="1400" b="1" dirty="0">
                <a:solidFill>
                  <a:srgbClr val="00B0F0"/>
                </a:solidFill>
              </a:rPr>
              <a:t>, and weighing models in various ways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4BAEE92-1A55-424A-93A3-7AE66262C3B7}"/>
              </a:ext>
            </a:extLst>
          </p:cNvPr>
          <p:cNvSpPr txBox="1"/>
          <p:nvPr/>
        </p:nvSpPr>
        <p:spPr>
          <a:xfrm>
            <a:off x="4908672" y="5895945"/>
            <a:ext cx="2252540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3" tooltip="https://blogs.ed.ac.uk/digitalcitizen/2020/03/18/digital-communities-trying-times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4" tooltip="https://creativecommons.org/licenses/by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</a:t>
            </a:r>
            <a:endParaRPr lang="en-US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15136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text, green, laser, scene&#10;&#10;Description automatically generated">
            <a:extLst>
              <a:ext uri="{FF2B5EF4-FFF2-40B4-BE49-F238E27FC236}">
                <a16:creationId xmlns:a16="http://schemas.microsoft.com/office/drawing/2014/main" id="{A66FAF30-0FA2-4A57-AD6D-51214E8B85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676400" y="876300"/>
            <a:ext cx="9076266" cy="5105400"/>
          </a:xfrm>
          <a:prstGeom prst="rect">
            <a:avLst/>
          </a:prstGeom>
          <a:noFill/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5FE7F209-A3B2-49FF-B3C3-481CE6C5B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4567" y="2627501"/>
            <a:ext cx="9144000" cy="1143000"/>
          </a:xfrm>
        </p:spPr>
        <p:txBody>
          <a:bodyPr>
            <a:normAutofit/>
          </a:bodyPr>
          <a:lstStyle/>
          <a:p>
            <a:pPr algn="ctr"/>
            <a:r>
              <a:rPr lang="en-US" sz="6600" b="1" dirty="0">
                <a:solidFill>
                  <a:srgbClr val="2BF578"/>
                </a:solidFill>
                <a:latin typeface="HYperion"/>
              </a:rPr>
              <a:t>THANK YOU!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1CBC8D-B25D-47BE-B5B4-315A59D05753}"/>
              </a:ext>
            </a:extLst>
          </p:cNvPr>
          <p:cNvSpPr txBox="1"/>
          <p:nvPr/>
        </p:nvSpPr>
        <p:spPr>
          <a:xfrm>
            <a:off x="8270377" y="5628049"/>
            <a:ext cx="2398947" cy="200055"/>
          </a:xfrm>
          <a:prstGeom prst="rect">
            <a:avLst/>
          </a:prstGeom>
          <a:solidFill>
            <a:srgbClr val="000000"/>
          </a:solidFill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3" tooltip="http://draganili.deviantart.com/art/futuristic-customizer-green-42962075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4" tooltip="https://creativecommons.org/licenses/by-nd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BY-ND</a:t>
            </a:r>
            <a:endParaRPr lang="en-US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77105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3337" y="457200"/>
            <a:ext cx="9144000" cy="609600"/>
          </a:xfrm>
        </p:spPr>
        <p:txBody>
          <a:bodyPr anchor="b">
            <a:normAutofit/>
          </a:bodyPr>
          <a:lstStyle/>
          <a:p>
            <a:pPr algn="ctr"/>
            <a:r>
              <a:rPr lang="en-US" dirty="0">
                <a:solidFill>
                  <a:srgbClr val="2BF578"/>
                </a:solidFill>
              </a:rPr>
              <a:t>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62000" y="1371600"/>
            <a:ext cx="4909096" cy="4660128"/>
          </a:xfrm>
        </p:spPr>
        <p:txBody>
          <a:bodyPr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400" b="1" dirty="0">
                <a:solidFill>
                  <a:srgbClr val="00B0F0"/>
                </a:solidFill>
              </a:rPr>
              <a:t>Predict the sales price for each house</a:t>
            </a: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400" b="1" dirty="0">
                <a:solidFill>
                  <a:srgbClr val="00B0F0"/>
                </a:solidFill>
              </a:rPr>
              <a:t>For each Id in the test set, we have to predict the value of the “</a:t>
            </a:r>
            <a:r>
              <a:rPr lang="en-US" sz="1400" b="1" dirty="0" err="1">
                <a:solidFill>
                  <a:srgbClr val="00B0F0"/>
                </a:solidFill>
              </a:rPr>
              <a:t>SalePrice</a:t>
            </a:r>
            <a:r>
              <a:rPr lang="en-US" sz="1400" b="1" dirty="0">
                <a:solidFill>
                  <a:srgbClr val="00B0F0"/>
                </a:solidFill>
              </a:rPr>
              <a:t>” variable</a:t>
            </a:r>
          </a:p>
          <a:p>
            <a:pPr marL="9144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 sz="1400" b="1" dirty="0">
                <a:solidFill>
                  <a:srgbClr val="00B0F0"/>
                </a:solidFill>
              </a:rPr>
              <a:t>First of all, we imported the required libraries</a:t>
            </a:r>
          </a:p>
          <a:p>
            <a:pPr marL="9144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 sz="1400" b="1" dirty="0">
                <a:solidFill>
                  <a:srgbClr val="00B0F0"/>
                </a:solidFill>
              </a:rPr>
              <a:t>This is followed by loading and visualizing the dataset </a:t>
            </a:r>
          </a:p>
          <a:p>
            <a:pPr marL="9144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 sz="1400" b="1" dirty="0">
                <a:solidFill>
                  <a:srgbClr val="00B0F0"/>
                </a:solidFill>
              </a:rPr>
              <a:t>Next, we preprocessed the data</a:t>
            </a:r>
          </a:p>
          <a:p>
            <a:pPr marL="9144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 sz="1400" b="1" dirty="0">
                <a:solidFill>
                  <a:srgbClr val="00B0F0"/>
                </a:solidFill>
              </a:rPr>
              <a:t>Then we move onto the feature selection phase </a:t>
            </a:r>
          </a:p>
          <a:p>
            <a:pPr marL="9144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 sz="1400" b="1" dirty="0">
                <a:solidFill>
                  <a:srgbClr val="00B0F0"/>
                </a:solidFill>
              </a:rPr>
              <a:t>Moving on, we use a different ML regression models to predict the house prices and calculate the model’s accuracies</a:t>
            </a:r>
          </a:p>
          <a:p>
            <a:pPr marL="9144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 sz="1400" b="1" dirty="0">
                <a:solidFill>
                  <a:srgbClr val="00B0F0"/>
                </a:solidFill>
              </a:rPr>
              <a:t>Finally, we convert the outcomes into a “CSV” file with IDs (representing houses) and their respective sale prices.</a:t>
            </a:r>
          </a:p>
        </p:txBody>
      </p:sp>
      <p:pic>
        <p:nvPicPr>
          <p:cNvPr id="8" name="Content Placeholder 7" descr="Background pattern&#10;&#10;Description automatically generated">
            <a:extLst>
              <a:ext uri="{FF2B5EF4-FFF2-40B4-BE49-F238E27FC236}">
                <a16:creationId xmlns:a16="http://schemas.microsoft.com/office/drawing/2014/main" id="{E8E46C3E-A242-4A81-8A4B-5AA0648CCF6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324599" y="1752600"/>
            <a:ext cx="4909097" cy="4114800"/>
          </a:xfrm>
          <a:noFill/>
        </p:spPr>
      </p:pic>
    </p:spTree>
    <p:extLst>
      <p:ext uri="{BB962C8B-B14F-4D97-AF65-F5344CB8AC3E}">
        <p14:creationId xmlns:p14="http://schemas.microsoft.com/office/powerpoint/2010/main" val="41452613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447800" y="609600"/>
            <a:ext cx="9144000" cy="609600"/>
          </a:xfrm>
        </p:spPr>
        <p:txBody>
          <a:bodyPr anchor="b">
            <a:norm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b="0" i="0" u="none" strike="noStrike" dirty="0">
                <a:solidFill>
                  <a:srgbClr val="2BF578"/>
                </a:solidFill>
                <a:effectLst/>
              </a:rPr>
              <a:t>Tools &amp; Libraries</a:t>
            </a:r>
            <a:endParaRPr lang="en-US" dirty="0">
              <a:solidFill>
                <a:srgbClr val="2BF578"/>
              </a:solidFill>
            </a:endParaRPr>
          </a:p>
        </p:txBody>
      </p:sp>
      <p:sp>
        <p:nvSpPr>
          <p:cNvPr id="14" name="Content Placeholder 13"/>
          <p:cNvSpPr>
            <a:spLocks noGrp="1"/>
          </p:cNvSpPr>
          <p:nvPr>
            <p:ph sz="half" idx="1"/>
          </p:nvPr>
        </p:nvSpPr>
        <p:spPr>
          <a:xfrm>
            <a:off x="1600200" y="2363786"/>
            <a:ext cx="3886200" cy="3275013"/>
          </a:xfrm>
        </p:spPr>
        <p:txBody>
          <a:bodyPr>
            <a:normAutofit lnSpcReduction="10000"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2800" b="1" dirty="0">
                <a:solidFill>
                  <a:srgbClr val="00B0F0"/>
                </a:solidFill>
              </a:rPr>
              <a:t>Python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2800" b="1" dirty="0" err="1">
                <a:solidFill>
                  <a:srgbClr val="00B0F0"/>
                </a:solidFill>
              </a:rPr>
              <a:t>Jupyter</a:t>
            </a:r>
            <a:r>
              <a:rPr lang="en-US" sz="2800" b="1" dirty="0">
                <a:solidFill>
                  <a:srgbClr val="00B0F0"/>
                </a:solidFill>
              </a:rPr>
              <a:t> Notebooks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2800" b="1" dirty="0">
                <a:solidFill>
                  <a:srgbClr val="00B0F0"/>
                </a:solidFill>
              </a:rPr>
              <a:t>Scikit Learn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2800" b="1" dirty="0" err="1">
                <a:solidFill>
                  <a:srgbClr val="00B0F0"/>
                </a:solidFill>
              </a:rPr>
              <a:t>Numpy</a:t>
            </a:r>
            <a:endParaRPr lang="en-US" sz="2800" b="1" dirty="0">
              <a:solidFill>
                <a:srgbClr val="00B0F0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2800" b="1" dirty="0">
                <a:solidFill>
                  <a:srgbClr val="00B0F0"/>
                </a:solidFill>
              </a:rPr>
              <a:t>Pandas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2800" b="1" dirty="0">
                <a:solidFill>
                  <a:srgbClr val="00B0F0"/>
                </a:solidFill>
              </a:rPr>
              <a:t>Seaborn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2800" b="1" dirty="0">
                <a:solidFill>
                  <a:srgbClr val="00B0F0"/>
                </a:solidFill>
              </a:rPr>
              <a:t>Matplotlib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2800" b="1" dirty="0" err="1">
                <a:solidFill>
                  <a:srgbClr val="00B0F0"/>
                </a:solidFill>
              </a:rPr>
              <a:t>Xgboost</a:t>
            </a:r>
            <a:endParaRPr lang="en-US" sz="2800" b="1" dirty="0">
              <a:solidFill>
                <a:srgbClr val="00B0F0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2800" b="1" dirty="0" err="1">
                <a:solidFill>
                  <a:srgbClr val="00B0F0"/>
                </a:solidFill>
              </a:rPr>
              <a:t>Scipy.stats</a:t>
            </a:r>
            <a:endParaRPr lang="en-US" sz="2800" b="1" dirty="0">
              <a:solidFill>
                <a:srgbClr val="00B0F0"/>
              </a:solidFill>
            </a:endParaRPr>
          </a:p>
          <a:p>
            <a:endParaRPr lang="en-US" dirty="0"/>
          </a:p>
        </p:txBody>
      </p:sp>
      <p:pic>
        <p:nvPicPr>
          <p:cNvPr id="4" name="Picture 3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18B91CDE-A313-4112-B63D-325B34ADFA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0577" r="20515" b="1"/>
          <a:stretch/>
        </p:blipFill>
        <p:spPr>
          <a:xfrm>
            <a:off x="6477002" y="1524000"/>
            <a:ext cx="4343400" cy="4270375"/>
          </a:xfrm>
          <a:prstGeom prst="rect">
            <a:avLst/>
          </a:prstGeom>
          <a:noFill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9265342-967D-463D-9B63-0C03F9039DB9}"/>
              </a:ext>
            </a:extLst>
          </p:cNvPr>
          <p:cNvSpPr txBox="1"/>
          <p:nvPr/>
        </p:nvSpPr>
        <p:spPr>
          <a:xfrm>
            <a:off x="8415460" y="5895945"/>
            <a:ext cx="2252540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3" tooltip="https://scherlund.blogspot.com/2017/12/what-ai-can-really-do-for-your-business.html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4" tooltip="https://creativecommons.org/licenses/by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</a:t>
            </a:r>
            <a:endParaRPr lang="en-US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28263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457200"/>
            <a:ext cx="9144000" cy="1143000"/>
          </a:xfrm>
        </p:spPr>
        <p:txBody>
          <a:bodyPr anchor="b">
            <a:norm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b="0" i="0" u="none" strike="noStrike" dirty="0">
                <a:solidFill>
                  <a:srgbClr val="2BF578"/>
                </a:solidFill>
                <a:effectLst/>
              </a:rPr>
              <a:t>Load and Visualize Dataset</a:t>
            </a:r>
            <a:endParaRPr lang="en-US" dirty="0">
              <a:solidFill>
                <a:srgbClr val="2BF578"/>
              </a:solidFill>
            </a:endParaRPr>
          </a:p>
        </p:txBody>
      </p:sp>
      <p:pic>
        <p:nvPicPr>
          <p:cNvPr id="6" name="Picture 5" descr="A person in a suit&#10;&#10;Description automatically generated with low confidence">
            <a:extLst>
              <a:ext uri="{FF2B5EF4-FFF2-40B4-BE49-F238E27FC236}">
                <a16:creationId xmlns:a16="http://schemas.microsoft.com/office/drawing/2014/main" id="{8A5619A9-64C3-4E2B-8B31-92EC6132526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3535" r="16283" b="-2"/>
          <a:stretch/>
        </p:blipFill>
        <p:spPr>
          <a:xfrm>
            <a:off x="1524000" y="1825625"/>
            <a:ext cx="4343400" cy="4270375"/>
          </a:xfrm>
          <a:prstGeom prst="rect">
            <a:avLst/>
          </a:prstGeom>
          <a:noFill/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430B57-F32C-4815-9EB1-84BA976A9C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24600" y="1825625"/>
            <a:ext cx="4343400" cy="4270375"/>
          </a:xfrm>
        </p:spPr>
        <p:txBody>
          <a:bodyPr>
            <a:normAutofit fontScale="62500" lnSpcReduction="20000"/>
          </a:bodyPr>
          <a:lstStyle/>
          <a:p>
            <a:pPr marL="0" indent="0" rtl="0" fontAlgn="base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u="none" strike="noStrike" dirty="0">
                <a:effectLst/>
              </a:rPr>
              <a:t> </a:t>
            </a: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b="1" dirty="0">
                <a:solidFill>
                  <a:srgbClr val="00B0F0"/>
                </a:solidFill>
              </a:rPr>
              <a:t>There are four files provided to use in the dataset:</a:t>
            </a:r>
          </a:p>
          <a:p>
            <a:pPr marL="914400" lvl="1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US" sz="2000" b="1" dirty="0">
                <a:solidFill>
                  <a:srgbClr val="00B0F0"/>
                </a:solidFill>
              </a:rPr>
              <a:t>train.csv - the training set</a:t>
            </a:r>
          </a:p>
          <a:p>
            <a:pPr marL="914400" lvl="1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US" sz="2000" b="1" dirty="0">
                <a:solidFill>
                  <a:srgbClr val="00B0F0"/>
                </a:solidFill>
              </a:rPr>
              <a:t>test.csv - the test set</a:t>
            </a:r>
          </a:p>
          <a:p>
            <a:pPr marL="914400" lvl="1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US" sz="2000" b="1" dirty="0">
                <a:solidFill>
                  <a:srgbClr val="00B0F0"/>
                </a:solidFill>
              </a:rPr>
              <a:t>data_description.txt - full description of each column, originally prepared by Dean De Cock but lightly edited to match the column names used here</a:t>
            </a:r>
          </a:p>
          <a:p>
            <a:pPr marL="914400" lvl="1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US" sz="2000" b="1" dirty="0">
                <a:solidFill>
                  <a:srgbClr val="00B0F0"/>
                </a:solidFill>
              </a:rPr>
              <a:t>sample_submission.csv - a benchmark submission from a linear regression on year and month of sale, lot square footage, and number of bedrooms</a:t>
            </a: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b="1" dirty="0">
                <a:solidFill>
                  <a:srgbClr val="00B0F0"/>
                </a:solidFill>
              </a:rPr>
              <a:t>We save the test and training data from the CSV files in the form a data frame</a:t>
            </a: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b="1" dirty="0">
                <a:solidFill>
                  <a:srgbClr val="00B0F0"/>
                </a:solidFill>
              </a:rPr>
              <a:t>To visualize the data, we use the “.head” and “.info” methods on the data frames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30276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1228" y="533400"/>
            <a:ext cx="9144000" cy="685800"/>
          </a:xfrm>
        </p:spPr>
        <p:txBody>
          <a:bodyPr anchor="b">
            <a:norm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b="0" i="0" u="none" strike="noStrike" dirty="0">
                <a:solidFill>
                  <a:srgbClr val="2BF578"/>
                </a:solidFill>
                <a:effectLst/>
              </a:rPr>
              <a:t>Preprocessing the Data</a:t>
            </a:r>
            <a:endParaRPr lang="en-US" dirty="0">
              <a:solidFill>
                <a:srgbClr val="2BF578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sz="half" idx="1"/>
          </p:nvPr>
        </p:nvSpPr>
        <p:spPr>
          <a:xfrm>
            <a:off x="685800" y="1286026"/>
            <a:ext cx="5410200" cy="4933882"/>
          </a:xfrm>
        </p:spPr>
        <p:txBody>
          <a:bodyPr>
            <a:normAutofit fontScale="70000" lnSpcReduction="20000"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2100" b="1" dirty="0">
                <a:solidFill>
                  <a:srgbClr val="00B0F0"/>
                </a:solidFill>
              </a:rPr>
              <a:t>After visualizing the dataset, we found that there are </a:t>
            </a:r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sz="2100" b="1" dirty="0">
                <a:solidFill>
                  <a:srgbClr val="00B0F0"/>
                </a:solidFill>
              </a:rPr>
              <a:t>80 columns in train data and </a:t>
            </a:r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sz="2100" b="1" dirty="0">
                <a:solidFill>
                  <a:srgbClr val="00B0F0"/>
                </a:solidFill>
              </a:rPr>
              <a:t>79 columns in test data</a:t>
            </a: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2100" b="1" dirty="0">
                <a:solidFill>
                  <a:srgbClr val="00B0F0"/>
                </a:solidFill>
              </a:rPr>
              <a:t>We found that the number of columns having null values in both our datasets</a:t>
            </a:r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sz="2100" b="1" dirty="0">
                <a:solidFill>
                  <a:srgbClr val="00B0F0"/>
                </a:solidFill>
              </a:rPr>
              <a:t>Filter #1: To create a filter to tackle columns having null values</a:t>
            </a:r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sz="2100" b="1" dirty="0">
                <a:solidFill>
                  <a:srgbClr val="00B0F0"/>
                </a:solidFill>
              </a:rPr>
              <a:t>Filter #2: Next we create a filter to tackle the null values inside a column</a:t>
            </a: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2100" b="1" dirty="0">
                <a:solidFill>
                  <a:srgbClr val="00B0F0"/>
                </a:solidFill>
              </a:rPr>
              <a:t>There are attributes with 3 classes in training data while more/less than 3 classes in testing data</a:t>
            </a:r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sz="2100" b="1" dirty="0">
                <a:solidFill>
                  <a:srgbClr val="00B0F0"/>
                </a:solidFill>
              </a:rPr>
              <a:t>We created function to make one hot encoder form of all categorical variables present in the dataset</a:t>
            </a: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2100" b="1" dirty="0">
                <a:solidFill>
                  <a:srgbClr val="00B0F0"/>
                </a:solidFill>
              </a:rPr>
              <a:t>Finally, we scale the data thereby, converting our data between 1 and -1.</a:t>
            </a:r>
          </a:p>
          <a:p>
            <a:endParaRPr lang="en-US" sz="1600" dirty="0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5AAF93A9-9A55-4243-A6D2-C5762AC8B7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8632" r="1" b="1"/>
          <a:stretch/>
        </p:blipFill>
        <p:spPr>
          <a:xfrm>
            <a:off x="6243760" y="1286026"/>
            <a:ext cx="4582214" cy="4505174"/>
          </a:xfrm>
          <a:prstGeom prst="rect">
            <a:avLst/>
          </a:prstGeom>
          <a:noFill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9A8109A-8FA6-4B3C-80DD-96C250EA3701}"/>
              </a:ext>
            </a:extLst>
          </p:cNvPr>
          <p:cNvSpPr txBox="1"/>
          <p:nvPr/>
        </p:nvSpPr>
        <p:spPr>
          <a:xfrm>
            <a:off x="8415460" y="5895945"/>
            <a:ext cx="2252540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3" tooltip="https://www.flickr.com/photos/mikemacmarketing/30212411048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4" tooltip="https://creativecommons.org/licenses/by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</a:t>
            </a:r>
            <a:endParaRPr lang="en-US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44352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457200"/>
            <a:ext cx="9144000" cy="1143000"/>
          </a:xfrm>
        </p:spPr>
        <p:txBody>
          <a:bodyPr anchor="b">
            <a:norm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b="0" i="0" u="none" strike="noStrike" dirty="0">
                <a:solidFill>
                  <a:srgbClr val="2BF578"/>
                </a:solidFill>
                <a:effectLst/>
              </a:rPr>
              <a:t>Feature Selection Phase</a:t>
            </a:r>
            <a:endParaRPr lang="en-US" dirty="0">
              <a:solidFill>
                <a:srgbClr val="2BF578"/>
              </a:solidFill>
            </a:endParaRPr>
          </a:p>
        </p:txBody>
      </p:sp>
      <p:pic>
        <p:nvPicPr>
          <p:cNvPr id="10" name="Picture 9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A492F5F1-F6F1-401E-978D-7294E670D32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7982" r="13110" b="1"/>
          <a:stretch/>
        </p:blipFill>
        <p:spPr>
          <a:xfrm>
            <a:off x="1524000" y="1825625"/>
            <a:ext cx="4343400" cy="4270375"/>
          </a:xfrm>
          <a:prstGeom prst="rect">
            <a:avLst/>
          </a:prstGeom>
          <a:noFill/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4600" y="1825625"/>
            <a:ext cx="4343400" cy="4270375"/>
          </a:xfrm>
        </p:spPr>
        <p:txBody>
          <a:bodyPr>
            <a:normAutofit fontScale="92500" lnSpcReduction="10000"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b="1" dirty="0">
                <a:solidFill>
                  <a:srgbClr val="00B0F0"/>
                </a:solidFill>
              </a:rPr>
              <a:t>Correlation matrix</a:t>
            </a: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b="1" dirty="0">
                <a:solidFill>
                  <a:srgbClr val="00B0F0"/>
                </a:solidFill>
              </a:rPr>
              <a:t>Computed the correlation coefficients</a:t>
            </a: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b="1" dirty="0">
                <a:solidFill>
                  <a:srgbClr val="00B0F0"/>
                </a:solidFill>
              </a:rPr>
              <a:t>Pick attributes/columns based on the values of the correlation coefficients for that attribute</a:t>
            </a: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b="1" dirty="0">
                <a:solidFill>
                  <a:srgbClr val="00B0F0"/>
                </a:solidFill>
              </a:rPr>
              <a:t>The columns that are most correlated with the “</a:t>
            </a:r>
            <a:r>
              <a:rPr lang="en-US" b="1" dirty="0" err="1">
                <a:solidFill>
                  <a:srgbClr val="00B0F0"/>
                </a:solidFill>
              </a:rPr>
              <a:t>SalePrice</a:t>
            </a:r>
            <a:r>
              <a:rPr lang="en-US" b="1" dirty="0">
                <a:solidFill>
                  <a:srgbClr val="00B0F0"/>
                </a:solidFill>
              </a:rPr>
              <a:t>” variable are chosen and stored for later use</a:t>
            </a:r>
          </a:p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5C5BB0D-7B7B-4D55-BD00-A979CAF51B32}"/>
              </a:ext>
            </a:extLst>
          </p:cNvPr>
          <p:cNvSpPr txBox="1"/>
          <p:nvPr/>
        </p:nvSpPr>
        <p:spPr>
          <a:xfrm>
            <a:off x="3614860" y="5895945"/>
            <a:ext cx="2252540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3" tooltip="http://digitalfire.ucd.ie/?cat=1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4" tooltip="https://creativecommons.org/licenses/by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</a:t>
            </a:r>
            <a:endParaRPr lang="en-US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58423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4075" y="495300"/>
            <a:ext cx="9144000" cy="53340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>
              <a:spcAft>
                <a:spcPts val="0"/>
              </a:spcAft>
            </a:pPr>
            <a:r>
              <a:rPr lang="en-US" b="0" i="0" u="none" strike="noStrike" kern="1200" dirty="0">
                <a:solidFill>
                  <a:srgbClr val="2BF578"/>
                </a:solidFill>
                <a:effectLst/>
                <a:latin typeface="+mj-lt"/>
                <a:ea typeface="+mj-ea"/>
                <a:cs typeface="+mj-cs"/>
              </a:rPr>
              <a:t>ML Regression Models</a:t>
            </a:r>
            <a:endParaRPr lang="en-US" kern="1200" dirty="0">
              <a:solidFill>
                <a:srgbClr val="2BF578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A76E0C-9B66-44DE-99DE-1758941D857E}"/>
              </a:ext>
            </a:extLst>
          </p:cNvPr>
          <p:cNvSpPr txBox="1"/>
          <p:nvPr/>
        </p:nvSpPr>
        <p:spPr>
          <a:xfrm>
            <a:off x="533400" y="1625571"/>
            <a:ext cx="5332675" cy="42703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2000" b="1" i="0" u="none" strike="noStrike" dirty="0">
                <a:solidFill>
                  <a:srgbClr val="00B0F0"/>
                </a:solidFill>
                <a:effectLst/>
              </a:rPr>
              <a:t> </a:t>
            </a:r>
            <a:r>
              <a:rPr lang="en-US" b="1" dirty="0">
                <a:solidFill>
                  <a:srgbClr val="00B0F0"/>
                </a:solidFill>
              </a:rPr>
              <a:t>Four different regression techniques to predict the sale price of the houses</a:t>
            </a: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b="1" dirty="0" err="1">
                <a:solidFill>
                  <a:srgbClr val="00B0F0"/>
                </a:solidFill>
              </a:rPr>
              <a:t>XGBoost</a:t>
            </a:r>
            <a:r>
              <a:rPr lang="en-US" b="1" dirty="0">
                <a:solidFill>
                  <a:srgbClr val="00B0F0"/>
                </a:solidFill>
              </a:rPr>
              <a:t> Regression</a:t>
            </a:r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b="1" dirty="0">
                <a:solidFill>
                  <a:srgbClr val="00B0F0"/>
                </a:solidFill>
              </a:rPr>
              <a:t>Error Score: 0.14847</a:t>
            </a: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b="1" dirty="0" err="1">
                <a:solidFill>
                  <a:srgbClr val="00B0F0"/>
                </a:solidFill>
              </a:rPr>
              <a:t>RandomForestRegressor</a:t>
            </a:r>
            <a:endParaRPr lang="en-US" b="1" dirty="0">
              <a:solidFill>
                <a:srgbClr val="00B0F0"/>
              </a:solidFill>
            </a:endParaRPr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b="1" dirty="0">
                <a:solidFill>
                  <a:srgbClr val="00B0F0"/>
                </a:solidFill>
              </a:rPr>
              <a:t>Error Score: 0.16282</a:t>
            </a: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b="1" dirty="0" err="1">
                <a:solidFill>
                  <a:srgbClr val="00B0F0"/>
                </a:solidFill>
              </a:rPr>
              <a:t>GradientBoostingRegressor</a:t>
            </a:r>
            <a:endParaRPr lang="en-US" b="1" dirty="0">
              <a:solidFill>
                <a:srgbClr val="00B0F0"/>
              </a:solidFill>
            </a:endParaRPr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b="1" dirty="0">
                <a:solidFill>
                  <a:srgbClr val="00B0F0"/>
                </a:solidFill>
              </a:rPr>
              <a:t>Error Score: 0.16394</a:t>
            </a: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b="1" dirty="0">
                <a:solidFill>
                  <a:srgbClr val="00B0F0"/>
                </a:solidFill>
              </a:rPr>
              <a:t>Artificial Neural Networks</a:t>
            </a:r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b="1" dirty="0">
                <a:solidFill>
                  <a:srgbClr val="00B0F0"/>
                </a:solidFill>
              </a:rPr>
              <a:t>Error Score: 0.18528</a:t>
            </a:r>
          </a:p>
          <a:p>
            <a:pPr indent="-228600">
              <a:lnSpc>
                <a:spcPct val="90000"/>
              </a:lnSpc>
              <a:buClr>
                <a:schemeClr val="accent1"/>
              </a:buClr>
              <a:buFont typeface="Arial" pitchFamily="34" charset="0"/>
              <a:buChar char="•"/>
            </a:pPr>
            <a:endParaRPr lang="en-US" sz="2000" b="1" dirty="0">
              <a:solidFill>
                <a:srgbClr val="00B0F0"/>
              </a:solidFill>
            </a:endParaRPr>
          </a:p>
        </p:txBody>
      </p:sp>
      <p:pic>
        <p:nvPicPr>
          <p:cNvPr id="5" name="Picture 4" descr="A picture containing electronics, circuit&#10;&#10;Description automatically generated">
            <a:extLst>
              <a:ext uri="{FF2B5EF4-FFF2-40B4-BE49-F238E27FC236}">
                <a16:creationId xmlns:a16="http://schemas.microsoft.com/office/drawing/2014/main" id="{C9A5EA7B-9229-4C00-AB21-5739654B2F1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8727" r="23636"/>
          <a:stretch/>
        </p:blipFill>
        <p:spPr>
          <a:xfrm>
            <a:off x="6477000" y="1807072"/>
            <a:ext cx="4343400" cy="4270375"/>
          </a:xfrm>
          <a:prstGeom prst="rect">
            <a:avLst/>
          </a:prstGeom>
          <a:noFill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0E181E3-B540-4A03-86C5-8372A262329E}"/>
              </a:ext>
            </a:extLst>
          </p:cNvPr>
          <p:cNvSpPr txBox="1"/>
          <p:nvPr/>
        </p:nvSpPr>
        <p:spPr>
          <a:xfrm>
            <a:off x="8415460" y="5895945"/>
            <a:ext cx="2252540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3" tooltip="https://www.flickr.com/photos/92334668@N07/11123530043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4" tooltip="https://creativecommons.org/licenses/by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</a:t>
            </a:r>
            <a:endParaRPr lang="en-US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9886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43800" y="2438400"/>
            <a:ext cx="3122613" cy="762000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spcAft>
                <a:spcPts val="0"/>
              </a:spcAft>
            </a:pPr>
            <a:r>
              <a:rPr lang="en-US" b="0" i="0" u="none" strike="noStrike" kern="1200" dirty="0">
                <a:effectLst/>
                <a:latin typeface="+mj-lt"/>
                <a:ea typeface="+mj-ea"/>
                <a:cs typeface="+mj-cs"/>
              </a:rPr>
              <a:t>Submission</a:t>
            </a:r>
            <a:endParaRPr lang="en-US" kern="1200" dirty="0">
              <a:latin typeface="+mj-lt"/>
              <a:ea typeface="+mj-ea"/>
              <a:cs typeface="+mj-cs"/>
            </a:endParaRPr>
          </a:p>
        </p:txBody>
      </p:sp>
      <p:pic>
        <p:nvPicPr>
          <p:cNvPr id="12" name="Picture 11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348824F6-0B67-447C-9A78-1064D68C7E0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r="32501" b="1"/>
          <a:stretch/>
        </p:blipFill>
        <p:spPr>
          <a:xfrm>
            <a:off x="760412" y="762000"/>
            <a:ext cx="6400800" cy="5334000"/>
          </a:xfrm>
          <a:prstGeom prst="rect">
            <a:avLst/>
          </a:prstGeom>
          <a:noFill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6A76E0C-9B66-44DE-99DE-1758941D857E}"/>
              </a:ext>
            </a:extLst>
          </p:cNvPr>
          <p:cNvSpPr txBox="1"/>
          <p:nvPr/>
        </p:nvSpPr>
        <p:spPr>
          <a:xfrm>
            <a:off x="7469188" y="3200400"/>
            <a:ext cx="3962400" cy="18347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050" b="1" dirty="0">
                <a:solidFill>
                  <a:srgbClr val="00B0F0"/>
                </a:solidFill>
              </a:rPr>
              <a:t>We need to submit the submission having the same format of the “sample_submission.csv” file we got from the dataset on Kaggle.</a:t>
            </a: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050" b="1" dirty="0">
                <a:solidFill>
                  <a:srgbClr val="00B0F0"/>
                </a:solidFill>
              </a:rPr>
              <a:t>We had the Id column and the “</a:t>
            </a:r>
            <a:r>
              <a:rPr lang="en-US" sz="1050" b="1" dirty="0" err="1">
                <a:solidFill>
                  <a:srgbClr val="00B0F0"/>
                </a:solidFill>
              </a:rPr>
              <a:t>SalePrice</a:t>
            </a:r>
            <a:r>
              <a:rPr lang="en-US" sz="1050" b="1" dirty="0">
                <a:solidFill>
                  <a:srgbClr val="00B0F0"/>
                </a:solidFill>
              </a:rPr>
              <a:t>” column in the submission file. Each Id will have the respective sale price next to it.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34DDE52-4899-4A66-97BD-34E81AD557A5}"/>
              </a:ext>
            </a:extLst>
          </p:cNvPr>
          <p:cNvSpPr txBox="1"/>
          <p:nvPr/>
        </p:nvSpPr>
        <p:spPr>
          <a:xfrm>
            <a:off x="4908672" y="5895945"/>
            <a:ext cx="2252540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3" tooltip="https://www.key-universal.com/smart-home-automation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4" tooltip="https://creativecommons.org/licenses/by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</a:t>
            </a:r>
            <a:endParaRPr lang="en-US" sz="700">
              <a:solidFill>
                <a:srgbClr val="FFFFFF"/>
              </a:solidFill>
            </a:endParaRPr>
          </a:p>
        </p:txBody>
      </p:sp>
      <p:pic>
        <p:nvPicPr>
          <p:cNvPr id="4" name="Google Shape;106;p20">
            <a:extLst>
              <a:ext uri="{FF2B5EF4-FFF2-40B4-BE49-F238E27FC236}">
                <a16:creationId xmlns:a16="http://schemas.microsoft.com/office/drawing/2014/main" id="{EFD723A5-0E26-5FE4-A999-2416066AF733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906000" y="4953000"/>
            <a:ext cx="2020413" cy="144094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467628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457200"/>
            <a:ext cx="9144000" cy="11430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spcAft>
                <a:spcPts val="0"/>
              </a:spcAft>
            </a:pPr>
            <a:r>
              <a:rPr lang="en-US" sz="3600" b="0" i="0" u="none" strike="noStrike" kern="1200" dirty="0">
                <a:solidFill>
                  <a:srgbClr val="2BF578"/>
                </a:solidFill>
                <a:effectLst/>
                <a:latin typeface="+mj-lt"/>
                <a:ea typeface="+mj-ea"/>
                <a:cs typeface="+mj-cs"/>
              </a:rPr>
              <a:t>Strengths and Weaknesses</a:t>
            </a:r>
            <a:endParaRPr lang="en-US" kern="1200" dirty="0">
              <a:solidFill>
                <a:srgbClr val="2BF578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Picture 6" descr="A close-up of a computer keyboard&#10;&#10;Description automatically generated with low confidence">
            <a:extLst>
              <a:ext uri="{FF2B5EF4-FFF2-40B4-BE49-F238E27FC236}">
                <a16:creationId xmlns:a16="http://schemas.microsoft.com/office/drawing/2014/main" id="{D3CDC18A-A1E7-4FEF-A7ED-3C97CB75E5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4734" r="17375" b="1"/>
          <a:stretch/>
        </p:blipFill>
        <p:spPr>
          <a:xfrm>
            <a:off x="1524000" y="1825625"/>
            <a:ext cx="4343400" cy="4270375"/>
          </a:xfrm>
          <a:prstGeom prst="rect">
            <a:avLst/>
          </a:prstGeom>
          <a:noFill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6A76E0C-9B66-44DE-99DE-1758941D857E}"/>
              </a:ext>
            </a:extLst>
          </p:cNvPr>
          <p:cNvSpPr txBox="1"/>
          <p:nvPr/>
        </p:nvSpPr>
        <p:spPr>
          <a:xfrm>
            <a:off x="6400800" y="1789112"/>
            <a:ext cx="5105400" cy="41068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00B0F0"/>
                </a:solidFill>
              </a:rPr>
              <a:t>Let’s talk about the Strengths:</a:t>
            </a:r>
          </a:p>
          <a:p>
            <a:pPr marL="457200" lvl="0" indent="-342900" algn="l" rtl="0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US" sz="1600" b="1" dirty="0">
                <a:solidFill>
                  <a:srgbClr val="00B0F0"/>
                </a:solidFill>
              </a:rPr>
              <a:t>Multiple Regression Algorithm tested for the problem</a:t>
            </a:r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600" b="1" dirty="0">
                <a:solidFill>
                  <a:srgbClr val="00B0F0"/>
                </a:solidFill>
              </a:rPr>
              <a:t>Extensive preprocessing</a:t>
            </a:r>
          </a:p>
          <a:p>
            <a:pPr marL="0" lvl="0" indent="0" algn="l" rtl="0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00B0F0"/>
                </a:solidFill>
              </a:rPr>
              <a:t>Let’s talk about the Weaknesses:</a:t>
            </a:r>
          </a:p>
          <a:p>
            <a:pPr marL="457200" lvl="0" indent="-342900" algn="l" rtl="0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US" sz="1600" b="1" dirty="0">
                <a:solidFill>
                  <a:srgbClr val="00B0F0"/>
                </a:solidFill>
              </a:rPr>
              <a:t>Some other features could have been checked and possibly removed in the data preprocessing phase</a:t>
            </a:r>
          </a:p>
          <a:p>
            <a:pPr fontAlgn="base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</a:pPr>
            <a:endParaRPr lang="en-US" sz="1600" b="0" i="0" u="none" strike="noStrike" dirty="0">
              <a:solidFill>
                <a:schemeClr val="tx1">
                  <a:lumMod val="85000"/>
                </a:schemeClr>
              </a:solidFill>
              <a:effectLst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B76C9DD-73CF-44BD-9145-877CECC0A09B}"/>
              </a:ext>
            </a:extLst>
          </p:cNvPr>
          <p:cNvSpPr txBox="1"/>
          <p:nvPr/>
        </p:nvSpPr>
        <p:spPr>
          <a:xfrm>
            <a:off x="3614860" y="5895945"/>
            <a:ext cx="2252540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3" tooltip="https://esheninger.blogspot.com/2017/10/measuring-impact-with-digital-practice.html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4" tooltip="https://creativecommons.org/licenses/by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</a:t>
            </a:r>
            <a:endParaRPr lang="en-US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2846270"/>
      </p:ext>
    </p:extLst>
  </p:cSld>
  <p:clrMapOvr>
    <a:masterClrMapping/>
  </p:clrMapOvr>
</p:sld>
</file>

<file path=ppt/theme/theme1.xml><?xml version="1.0" encoding="utf-8"?>
<a:theme xmlns:a="http://schemas.openxmlformats.org/drawingml/2006/main" name="Tech Computer 16x9">
  <a:themeElements>
    <a:clrScheme name="TechComputer">
      <a:dk1>
        <a:srgbClr val="000000"/>
      </a:dk1>
      <a:lt1>
        <a:sysClr val="window" lastClr="FFFFFF"/>
      </a:lt1>
      <a:dk2>
        <a:srgbClr val="4D4D4D"/>
      </a:dk2>
      <a:lt2>
        <a:srgbClr val="DDDDDD"/>
      </a:lt2>
      <a:accent1>
        <a:srgbClr val="92D050"/>
      </a:accent1>
      <a:accent2>
        <a:srgbClr val="F7C331"/>
      </a:accent2>
      <a:accent3>
        <a:srgbClr val="47B8C7"/>
      </a:accent3>
      <a:accent4>
        <a:srgbClr val="B074BA"/>
      </a:accent4>
      <a:accent5>
        <a:srgbClr val="F34D47"/>
      </a:accent5>
      <a:accent6>
        <a:srgbClr val="FA8F30"/>
      </a:accent6>
      <a:hlink>
        <a:srgbClr val="47B8C7"/>
      </a:hlink>
      <a:folHlink>
        <a:srgbClr val="969696"/>
      </a:folHlink>
    </a:clrScheme>
    <a:fontScheme name="Consolas-Candara">
      <a:majorFont>
        <a:latin typeface="Consolas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2901026.potx" id="{FD85E87A-7813-4F67-9E59-69B5487A1910}" vid="{BDF94C36-3ACF-4CF1-939F-F4211E6D666F}"/>
    </a:ext>
  </a:extLst>
</a:theme>
</file>

<file path=ppt/theme/theme2.xml><?xml version="1.0" encoding="utf-8"?>
<a:theme xmlns:a="http://schemas.openxmlformats.org/drawingml/2006/main" name="Office Theme">
  <a:themeElements>
    <a:clrScheme name="TechComputer">
      <a:dk1>
        <a:srgbClr val="000000"/>
      </a:dk1>
      <a:lt1>
        <a:sysClr val="window" lastClr="FFFFFF"/>
      </a:lt1>
      <a:dk2>
        <a:srgbClr val="4D4D4D"/>
      </a:dk2>
      <a:lt2>
        <a:srgbClr val="DDDDDD"/>
      </a:lt2>
      <a:accent1>
        <a:srgbClr val="92D050"/>
      </a:accent1>
      <a:accent2>
        <a:srgbClr val="F7C331"/>
      </a:accent2>
      <a:accent3>
        <a:srgbClr val="47B8C7"/>
      </a:accent3>
      <a:accent4>
        <a:srgbClr val="B074BA"/>
      </a:accent4>
      <a:accent5>
        <a:srgbClr val="F34D47"/>
      </a:accent5>
      <a:accent6>
        <a:srgbClr val="FA8F30"/>
      </a:accent6>
      <a:hlink>
        <a:srgbClr val="47B8C7"/>
      </a:hlink>
      <a:folHlink>
        <a:srgbClr val="969696"/>
      </a:folHlink>
    </a:clrScheme>
    <a:fontScheme name="Consolas-Candara">
      <a:majorFont>
        <a:latin typeface="Consolas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TechComputer">
      <a:dk1>
        <a:srgbClr val="000000"/>
      </a:dk1>
      <a:lt1>
        <a:sysClr val="window" lastClr="FFFFFF"/>
      </a:lt1>
      <a:dk2>
        <a:srgbClr val="4D4D4D"/>
      </a:dk2>
      <a:lt2>
        <a:srgbClr val="DDDDDD"/>
      </a:lt2>
      <a:accent1>
        <a:srgbClr val="92D050"/>
      </a:accent1>
      <a:accent2>
        <a:srgbClr val="F7C331"/>
      </a:accent2>
      <a:accent3>
        <a:srgbClr val="47B8C7"/>
      </a:accent3>
      <a:accent4>
        <a:srgbClr val="B074BA"/>
      </a:accent4>
      <a:accent5>
        <a:srgbClr val="F34D47"/>
      </a:accent5>
      <a:accent6>
        <a:srgbClr val="FA8F30"/>
      </a:accent6>
      <a:hlink>
        <a:srgbClr val="47B8C7"/>
      </a:hlink>
      <a:folHlink>
        <a:srgbClr val="969696"/>
      </a:folHlink>
    </a:clrScheme>
    <a:fontScheme name="Consolas-Candara">
      <a:majorFont>
        <a:latin typeface="Consolas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Business technology circuit board design presentation (widescreen)</Template>
  <TotalTime>633</TotalTime>
  <Words>689</Words>
  <Application>Microsoft Office PowerPoint</Application>
  <PresentationFormat>Widescreen</PresentationFormat>
  <Paragraphs>80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Consolas</vt:lpstr>
      <vt:lpstr>HYperion</vt:lpstr>
      <vt:lpstr>Arial</vt:lpstr>
      <vt:lpstr>Candara</vt:lpstr>
      <vt:lpstr>Tech Computer 16x9</vt:lpstr>
      <vt:lpstr> House Prices-Advanced Regression Techniques Predict Sales Prices of Houses</vt:lpstr>
      <vt:lpstr>Overview</vt:lpstr>
      <vt:lpstr>Tools &amp; Libraries</vt:lpstr>
      <vt:lpstr>Load and Visualize Dataset</vt:lpstr>
      <vt:lpstr>Preprocessing the Data</vt:lpstr>
      <vt:lpstr>Feature Selection Phase</vt:lpstr>
      <vt:lpstr>ML Regression Models</vt:lpstr>
      <vt:lpstr>Submission</vt:lpstr>
      <vt:lpstr>Strengths and Weaknesses</vt:lpstr>
      <vt:lpstr>Future Works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Universal Dependencies Universal Dependencies</dc:title>
  <dc:creator>ajitesh bansal</dc:creator>
  <cp:lastModifiedBy>ajitesh bansal</cp:lastModifiedBy>
  <cp:revision>6</cp:revision>
  <dcterms:created xsi:type="dcterms:W3CDTF">2022-03-01T05:53:06Z</dcterms:created>
  <dcterms:modified xsi:type="dcterms:W3CDTF">2022-11-21T13:41:03Z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